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74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83D9-9C85-452F-B26A-7F6547B5562F}" type="datetimeFigureOut">
              <a:rPr lang="ru-RU" smtClean="0"/>
              <a:pPr/>
              <a:t>22.12.2017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745B-7423-4B6D-A0A5-1F86CBF4555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805264"/>
          </a:xfrm>
        </p:spPr>
      </p:pic>
      <p:pic>
        <p:nvPicPr>
          <p:cNvPr id="10244" name="Picture 3" descr="C:\Users\Надежда\Desktop\Путешественники\IMG_94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5085184"/>
            <a:ext cx="4679950" cy="1584325"/>
          </a:xfrm>
          <a:prstGeom prst="rect">
            <a:avLst/>
          </a:prstGeom>
          <a:solidFill>
            <a:srgbClr val="F0E8E6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3375"/>
            <a:ext cx="8686800" cy="633571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Плавание продолжил капитан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Хуан Себастьян </a:t>
            </a:r>
            <a:r>
              <a:rPr lang="ru-RU" sz="28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              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Один корабль поплыл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  испанским  владениям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в Индийском океане,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а последний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«Виктория»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возвращается известным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путем вокруг Африки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в Испанию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после </a:t>
            </a: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 лет путешествия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(1081 день)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 оставшимися  в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живых </a:t>
            </a:r>
            <a:r>
              <a:rPr lang="ru-RU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18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членами команды.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 descr="C:\Users\Надежда\Desktop\Путешественники\IMG_94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205038"/>
            <a:ext cx="36957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404813"/>
            <a:ext cx="8812212" cy="61928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был щедро награжден королем Испании. Он становится дворянином и получает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герб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– земной шар, обвитый лентой с надписью: «</a:t>
            </a:r>
            <a:r>
              <a:rPr lang="ru-RU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Ты первым обогнул меня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!».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Род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существует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до сих пор.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Сейчас  фамилию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Элькано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носит адмирал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военно-морского флота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Испании.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3" name="Picture 2" descr="C:\Users\Надежда\Desktop\Путешественники\IMG_94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781300"/>
            <a:ext cx="397351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04813"/>
            <a:ext cx="8540750" cy="5694362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sz="40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В честь Магеллана названы</a:t>
            </a:r>
          </a:p>
          <a:p>
            <a:r>
              <a:rPr lang="ru-RU" dirty="0">
                <a:effectLst/>
                <a:latin typeface="Times New Roman" pitchFamily="18" charset="0"/>
              </a:rPr>
              <a:t>Магеллановы облака </a:t>
            </a:r>
          </a:p>
          <a:p>
            <a:r>
              <a:rPr lang="ru-RU" dirty="0">
                <a:effectLst/>
                <a:latin typeface="Times New Roman" pitchFamily="18" charset="0"/>
              </a:rPr>
              <a:t>Магелланов пролив </a:t>
            </a:r>
          </a:p>
          <a:p>
            <a:r>
              <a:rPr lang="ru-RU" dirty="0">
                <a:effectLst/>
                <a:latin typeface="Times New Roman" pitchFamily="18" charset="0"/>
              </a:rPr>
              <a:t>Подводная возвышенность Магеллана в Тихом океане, возле Маршалловых островов. </a:t>
            </a:r>
          </a:p>
          <a:p>
            <a:endParaRPr lang="ru-RU" dirty="0">
              <a:effectLst/>
              <a:latin typeface="Times New Roman" pitchFamily="18" charset="0"/>
            </a:endParaRPr>
          </a:p>
        </p:txBody>
      </p:sp>
      <p:pic>
        <p:nvPicPr>
          <p:cNvPr id="50181" name="Picture 5" descr="2810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284538"/>
            <a:ext cx="4465638" cy="3316287"/>
          </a:xfrm>
          <a:prstGeom prst="rect">
            <a:avLst/>
          </a:prstGeom>
          <a:noFill/>
        </p:spPr>
      </p:pic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859338" y="3500438"/>
            <a:ext cx="36734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</a:rPr>
              <a:t>Старинная гравюра, изображающая Магеллана во время первого в мире кругосветного плавания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333375"/>
            <a:ext cx="8540750" cy="4498975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dirty="0">
                <a:effectLst/>
                <a:latin typeface="Times New Roman" pitchFamily="18" charset="0"/>
              </a:rPr>
              <a:t>   </a:t>
            </a:r>
            <a:endParaRPr lang="ru-RU" sz="2400" b="1" dirty="0">
              <a:solidFill>
                <a:srgbClr val="FFFF00"/>
              </a:solidFill>
              <a:effectLst/>
              <a:latin typeface="Times New Roman" pitchFamily="18" charset="0"/>
            </a:endParaRPr>
          </a:p>
          <a:p>
            <a:pPr algn="ctr">
              <a:buFont typeface="Arial" pitchFamily="34" charset="0"/>
              <a:buNone/>
            </a:pPr>
            <a:r>
              <a:rPr lang="ru-RU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Магеллановы облака</a:t>
            </a:r>
            <a:r>
              <a:rPr lang="ru-RU" dirty="0">
                <a:solidFill>
                  <a:srgbClr val="FF0000"/>
                </a:solidFill>
                <a:effectLst/>
                <a:latin typeface="Times New Roman" pitchFamily="18" charset="0"/>
              </a:rPr>
              <a:t> — </a:t>
            </a:r>
            <a:r>
              <a:rPr lang="ru-RU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галактики-спутники Млечного пути. </a:t>
            </a:r>
          </a:p>
        </p:txBody>
      </p:sp>
      <p:pic>
        <p:nvPicPr>
          <p:cNvPr id="51205" name="Picture 5" descr="smallmag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113"/>
            <a:ext cx="9144000" cy="4941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Значение кругосветного плавания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3600">
                <a:effectLst/>
                <a:latin typeface="Times New Roman" pitchFamily="18" charset="0"/>
              </a:rPr>
              <a:t>Вода на Земле занимает большую площадь, чем суша.</a:t>
            </a:r>
          </a:p>
          <a:p>
            <a:r>
              <a:rPr lang="ru-RU" sz="3600">
                <a:effectLst/>
                <a:latin typeface="Times New Roman" pitchFamily="18" charset="0"/>
              </a:rPr>
              <a:t>Доказано единство Мирового океана. </a:t>
            </a:r>
          </a:p>
          <a:p>
            <a:r>
              <a:rPr lang="ru-RU" sz="3600">
                <a:effectLst/>
                <a:latin typeface="Times New Roman" pitchFamily="18" charset="0"/>
              </a:rPr>
              <a:t>На практике доказана шарообразность Земли.</a:t>
            </a:r>
          </a:p>
          <a:p>
            <a:r>
              <a:rPr lang="ru-RU" sz="3600">
                <a:effectLst/>
                <a:latin typeface="Times New Roman" pitchFamily="18" charset="0"/>
              </a:rPr>
              <a:t>Впервые был пройден Тихий океан.</a:t>
            </a:r>
          </a:p>
          <a:p>
            <a:r>
              <a:rPr lang="ru-RU" sz="3600">
                <a:effectLst/>
                <a:latin typeface="Times New Roman" pitchFamily="18" charset="0"/>
              </a:rPr>
              <a:t>Созданы более точные карты.</a:t>
            </a:r>
          </a:p>
          <a:p>
            <a:endParaRPr lang="ru-RU" sz="3600">
              <a:effectLst/>
              <a:latin typeface="Times New Roman" pitchFamily="18" charset="0"/>
            </a:endParaRPr>
          </a:p>
          <a:p>
            <a:endParaRPr lang="ru-RU" sz="3600">
              <a:effectLst/>
              <a:latin typeface="Times New Roman" pitchFamily="18" charset="0"/>
            </a:endParaRPr>
          </a:p>
          <a:p>
            <a:endParaRPr lang="ru-RU" sz="3600"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effectLst/>
                <a:latin typeface="Times New Roman" pitchFamily="18" charset="0"/>
              </a:rPr>
              <a:t>Домашнее задание</a:t>
            </a:r>
          </a:p>
        </p:txBody>
      </p:sp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/>
                <a:latin typeface="Times New Roman" pitchFamily="18" charset="0"/>
                <a:cs typeface="Tahoma" pitchFamily="34" charset="0"/>
              </a:rPr>
              <a:t>§</a:t>
            </a:r>
            <a:r>
              <a:rPr lang="ru-RU" sz="4000" b="1" dirty="0" smtClean="0">
                <a:effectLst/>
                <a:latin typeface="Times New Roman" pitchFamily="18" charset="0"/>
                <a:cs typeface="Tahoma" pitchFamily="34" charset="0"/>
              </a:rPr>
              <a:t> 1</a:t>
            </a:r>
            <a:r>
              <a:rPr lang="en-US" sz="4000" b="1" dirty="0" smtClean="0">
                <a:effectLst/>
                <a:latin typeface="Times New Roman" pitchFamily="18" charset="0"/>
                <a:cs typeface="Tahoma" pitchFamily="34" charset="0"/>
              </a:rPr>
              <a:t>4</a:t>
            </a:r>
            <a:endParaRPr lang="ru-RU" sz="4000" b="1" dirty="0" smtClean="0">
              <a:effectLst/>
              <a:latin typeface="Times New Roman" pitchFamily="18" charset="0"/>
              <a:cs typeface="Tahoma" pitchFamily="34" charset="0"/>
            </a:endParaRPr>
          </a:p>
          <a:p>
            <a:endParaRPr lang="ru-RU" sz="4000" b="1" dirty="0" smtClean="0">
              <a:effectLst/>
              <a:latin typeface="Times New Roman" pitchFamily="18" charset="0"/>
              <a:cs typeface="Tahoma" pitchFamily="34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ahoma" pitchFamily="34" charset="0"/>
              </a:rPr>
              <a:t>Рабочая тетрадь страница 38 - 41</a:t>
            </a:r>
            <a:endParaRPr lang="ru-RU" sz="4000" b="1" dirty="0">
              <a:effectLst/>
              <a:latin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333375"/>
            <a:ext cx="8686800" cy="6264275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После открытия Колумбом новых земель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из Испании в Америку  хлынули люди, стремящиеся  разбогатеть.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Участники этих экспедиций  основали первые поселения, начали продвигаться  вглубь материка. Стали  убеждаться,  что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открытая земля – не Азия.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Значит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путь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Азию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предстоит найти.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Португалец   </a:t>
            </a:r>
            <a:r>
              <a:rPr lang="ru-RU" sz="39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Фернан</a:t>
            </a:r>
            <a:r>
              <a:rPr lang="ru-RU" sz="39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Магеллан</a:t>
            </a:r>
            <a:r>
              <a:rPr lang="ru-RU" sz="39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предложил достичь берегов Азии , обойдя Америку с юга.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Португальский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король отказал Магеллану в помощи, т.к.  считал,  что путь, открытый                                           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Васко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да Гама  вокруг                                             Африки,  вполне удобен.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Испанский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же король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заинтересовался  планом 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       Магеллана, предвидя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огромные выгоды его 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                     стране, и оказал помощь в</a:t>
            </a:r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       снаряжении экспедиции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         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1" name="Picture 2" descr="C:\Users\Надежда\Desktop\Путешественники\IMG_94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68960"/>
            <a:ext cx="3780532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395288" y="6165304"/>
            <a:ext cx="32400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Franklin Gothic Book" pitchFamily="34" charset="0"/>
              </a:rPr>
              <a:t>Фернан</a:t>
            </a:r>
            <a:r>
              <a:rPr lang="ru-RU" b="1" dirty="0">
                <a:latin typeface="Franklin Gothic Book" pitchFamily="34" charset="0"/>
              </a:rPr>
              <a:t> Магеллан</a:t>
            </a:r>
          </a:p>
          <a:p>
            <a:pPr algn="ctr"/>
            <a:r>
              <a:rPr lang="ru-RU" b="1" dirty="0">
                <a:latin typeface="Franklin Gothic Book" pitchFamily="34" charset="0"/>
              </a:rPr>
              <a:t> (1480-1521)</a:t>
            </a:r>
          </a:p>
          <a:p>
            <a:endParaRPr lang="ru-RU" dirty="0">
              <a:latin typeface="Franklin Gothic Boo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32363" y="188913"/>
            <a:ext cx="3960812" cy="6408737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</a:rPr>
              <a:t>    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 октября 1519 г.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5 кораблей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 экипажем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в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234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человека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покинули испанские берега.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Переплыв Атлантику, корабли двигались к югу вдоль 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Ю.Америки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5" name="Picture 2" descr="C:\Users\Надежда\Desktop\Путешественники\IMG_94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4537075" cy="646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274638"/>
            <a:ext cx="7115175" cy="922114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Начало пути </a:t>
            </a: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smtClean="0"/>
              <a:t>20 октября 1519 года пять кораблей с экипажем 265  отправилась в путь.</a:t>
            </a:r>
          </a:p>
        </p:txBody>
      </p:sp>
      <p:pic>
        <p:nvPicPr>
          <p:cNvPr id="4" name="Рисунок 3" descr="виктор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463"/>
            <a:ext cx="3059113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95288" y="3644900"/>
            <a:ext cx="1368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Виктория</a:t>
            </a:r>
          </a:p>
        </p:txBody>
      </p:sp>
      <p:pic>
        <p:nvPicPr>
          <p:cNvPr id="6" name="Рисунок 5" descr="сан антонио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113" y="3573463"/>
            <a:ext cx="3097212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132138" y="3716338"/>
            <a:ext cx="172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Сан-Антонио</a:t>
            </a:r>
          </a:p>
        </p:txBody>
      </p:sp>
      <p:pic>
        <p:nvPicPr>
          <p:cNvPr id="8" name="Рисунок 7" descr="тринидат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3573463"/>
            <a:ext cx="2987675" cy="328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6325" y="3644900"/>
            <a:ext cx="1584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Тринидат</a:t>
            </a:r>
          </a:p>
        </p:txBody>
      </p:sp>
      <p:pic>
        <p:nvPicPr>
          <p:cNvPr id="10" name="Рисунок 9" descr="конссепьон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27538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0"/>
            <a:ext cx="16557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</a:t>
            </a:r>
            <a:r>
              <a:rPr lang="ru-RU" b="1"/>
              <a:t>онсепсьон</a:t>
            </a:r>
          </a:p>
        </p:txBody>
      </p:sp>
      <p:pic>
        <p:nvPicPr>
          <p:cNvPr id="12" name="Рисунок 11" descr="stati-o-jahtinge_4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27538" y="0"/>
            <a:ext cx="4716462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1" name="TextBox 12"/>
          <p:cNvSpPr txBox="1">
            <a:spLocks noChangeArrowheads="1"/>
          </p:cNvSpPr>
          <p:nvPr/>
        </p:nvSpPr>
        <p:spPr bwMode="auto">
          <a:xfrm>
            <a:off x="5580063" y="188913"/>
            <a:ext cx="5048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16463" y="0"/>
            <a:ext cx="165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Сантьяго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388" y="260350"/>
            <a:ext cx="8812212" cy="6408738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Наступила зима.  Решение  Магеллана  перезимовать вызвало недовольство команды. Поднялся мятеж. Моряки требовали возвращения  в Испанию.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 Один из кораблей, посланный на разведку  вперед, потерпел кораблекрушение 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      Наконец 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21 октября 1520 г.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корабли достигли узкого и извилистого пролива, на берегах которого были видны  костры  местных жителей, за что Магеллан назвал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острова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Огненная Земля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 а долгожданный пролив – </a:t>
            </a:r>
            <a:r>
              <a:rPr lang="ru-RU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проливом Всех Святых,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Надежда\Desktop\Магелланов  пролив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388" y="115888"/>
            <a:ext cx="8812212" cy="65532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Позднее  пролив был переименован в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Магелланов пролив.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Высланные  на разведку на  шлюпках спутники Магеллана  принесли весть о выходе из пролива  в океан.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2" descr="C:\Users\Надежда\Desktop\_MG_0117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452563"/>
            <a:ext cx="7920037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404813"/>
            <a:ext cx="8686800" cy="61198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На 3-х кораблях Магеллан проходит в открытый океан. Четвертый  корабль ( самый большой и с основным запасом продовольствия) мятежники повернули назад в Испанию.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Плавание по незнакомому  безмятежному  океану (Магеллан назвал его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Тихим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) длилось  почти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 месяца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В 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марте 1521 г.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флотилия  из  трёх кораблей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Консепсьон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», «Виктория», «Тринидад»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подошла к островам, где  слуга-малаец   Магеллана  услышал родную речь. Это были </a:t>
            </a:r>
            <a:r>
              <a:rPr lang="ru-RU" sz="3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Филиппинские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острова.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          Но вмешавшись в  войну двух племен на островах, </a:t>
            </a:r>
            <a:r>
              <a:rPr lang="ru-RU" sz="3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Магеллан погиб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, прикрывая отступление  своих матросов.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551</Words>
  <Application>Microsoft Office PowerPoint</Application>
  <PresentationFormat>Экран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Начало пути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Значение кругосветного плавания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</dc:creator>
  <cp:lastModifiedBy>СаволайненНА</cp:lastModifiedBy>
  <cp:revision>11</cp:revision>
  <dcterms:created xsi:type="dcterms:W3CDTF">2015-12-16T19:18:09Z</dcterms:created>
  <dcterms:modified xsi:type="dcterms:W3CDTF">2017-12-22T07:44:21Z</dcterms:modified>
</cp:coreProperties>
</file>